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7" r:id="rId2"/>
    <p:sldId id="352" r:id="rId3"/>
    <p:sldId id="420" r:id="rId4"/>
    <p:sldId id="438" r:id="rId5"/>
    <p:sldId id="319" r:id="rId6"/>
    <p:sldId id="421" r:id="rId7"/>
    <p:sldId id="320" r:id="rId8"/>
    <p:sldId id="307" r:id="rId9"/>
    <p:sldId id="346" r:id="rId10"/>
    <p:sldId id="330" r:id="rId11"/>
    <p:sldId id="329" r:id="rId12"/>
    <p:sldId id="337" r:id="rId13"/>
    <p:sldId id="347" r:id="rId14"/>
    <p:sldId id="348" r:id="rId15"/>
    <p:sldId id="332" r:id="rId16"/>
    <p:sldId id="342" r:id="rId17"/>
    <p:sldId id="334" r:id="rId18"/>
    <p:sldId id="338" r:id="rId19"/>
    <p:sldId id="333" r:id="rId20"/>
    <p:sldId id="314" r:id="rId21"/>
    <p:sldId id="315" r:id="rId22"/>
    <p:sldId id="309" r:id="rId23"/>
    <p:sldId id="325" r:id="rId24"/>
    <p:sldId id="339" r:id="rId25"/>
    <p:sldId id="344" r:id="rId26"/>
    <p:sldId id="345" r:id="rId27"/>
    <p:sldId id="424" r:id="rId28"/>
    <p:sldId id="331" r:id="rId29"/>
    <p:sldId id="425" r:id="rId30"/>
    <p:sldId id="376" r:id="rId31"/>
    <p:sldId id="377" r:id="rId32"/>
    <p:sldId id="375" r:id="rId33"/>
    <p:sldId id="426" r:id="rId34"/>
    <p:sldId id="427" r:id="rId35"/>
    <p:sldId id="371" r:id="rId36"/>
    <p:sldId id="372" r:id="rId37"/>
    <p:sldId id="370" r:id="rId38"/>
    <p:sldId id="428" r:id="rId39"/>
    <p:sldId id="429" r:id="rId40"/>
    <p:sldId id="430" r:id="rId41"/>
    <p:sldId id="335" r:id="rId42"/>
    <p:sldId id="431" r:id="rId43"/>
    <p:sldId id="436" r:id="rId44"/>
    <p:sldId id="437" r:id="rId45"/>
    <p:sldId id="367" r:id="rId46"/>
    <p:sldId id="374" r:id="rId47"/>
    <p:sldId id="305" r:id="rId48"/>
  </p:sldIdLst>
  <p:sldSz cx="9144000" cy="6858000" type="screen4x3"/>
  <p:notesSz cx="6805613" cy="9939338"/>
  <p:embeddedFontLst>
    <p:embeddedFont>
      <p:font typeface="gulim" panose="020B0600000101010101" pitchFamily="34" charset="-127"/>
      <p:regular r:id="rId51"/>
    </p:embeddedFont>
    <p:embeddedFont>
      <p:font typeface="맑은 고딕" panose="020B0503020000020004" pitchFamily="34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2" autoAdjust="0"/>
    <p:restoredTop sz="86364" autoAdjust="0"/>
  </p:normalViewPr>
  <p:slideViewPr>
    <p:cSldViewPr snapToGrid="0">
      <p:cViewPr varScale="1">
        <p:scale>
          <a:sx n="127" d="100"/>
          <a:sy n="127" d="100"/>
        </p:scale>
        <p:origin x="1216" y="1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2018. 10. 28.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2018. 10. 28.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97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33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40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65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13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288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54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00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625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6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654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52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7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169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075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05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11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67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95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391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81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47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27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14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385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243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30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65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2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200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2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7968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85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33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737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079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7395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0609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8914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3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8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30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27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70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2018. 10. 28.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2018. 10. 28.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2018. 10. 28.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2018. 10. 28.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2018. 10. 28.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2018. 10. 28.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onestep.tistory.com/39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nestep.tistory.com/3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edgku.tistory.com/5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flowdas.com/thinkpython/08-strings/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owdas.com/thinkpython/08-string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onweb.com/entry/87bb8d81-aa44-441d-9d9c-868ef472d4b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study.xyz/python/article/22-Python-Comprehens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erpad.i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14bBuluwB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oogle.github.io/styleguide/pyguide.html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://google.github.io/styleguide/pyguide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afaribooksonline.com/library/view/head-first-python/9781449397524/ch04.html" TargetMode="Externa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ykimos.github.io/2017/03/25/Dataset_and_Fit_Talk/?fbclid=IwAR0ROeKHTId1kJl6jZoj-9wvVtqqqGv2X7-w2kdYdQQgz8-pNtERToVb7io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6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1902397"/>
            <a:ext cx="8406000" cy="1532289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Ch07 Data Structure &amp; File IO &amp; Excpetion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2018-10-28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–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Tuple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ds_using_tuple.py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여러 개의 객체를 모아 담는 정적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mutable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자료구조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순서가 있음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new_zoo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[2][2]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인덱싱 연산자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튜플을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초기화 할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괄호 사용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 )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08" y="2733067"/>
            <a:ext cx="75628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- Dict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ds_using_dict.py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Dictionary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초기화에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{ }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사용하며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쌍으로 이루어진 것을 알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{key1 : value1, key2 : value2}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81" y="2043920"/>
            <a:ext cx="6659461" cy="45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0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- Set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ds_using_set.py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집합은 정렬되지 않은 단순 객체의 묶음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중복을 허용하지 않음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멤버십 테스트를 수행할 수 있으며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 집합이 다른 집합의 부분집합인지 알 수 있으며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교집합을 구할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31" y="2274774"/>
            <a:ext cx="6266980" cy="41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0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–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추가구현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Stack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ds_making_stack.py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출력이 한쪽으로만 접근 할 수 있는 자료 구조이다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스택에서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가장 나중에 들어간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제일 먼저 나오게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LIFO(Last In First Out)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구조라고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조작하는 동작은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넣은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빼오는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동작이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PUSH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최상단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위에 새로운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쌓는다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(stack). POP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최상단에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빼온다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6146" name="Picture 2" descr="사용자 삽입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3474387"/>
            <a:ext cx="18573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사용자 삽입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20" y="2817162"/>
            <a:ext cx="28479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533136" y="5436537"/>
            <a:ext cx="1586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Stack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구조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14444"/>
          <a:stretch/>
        </p:blipFill>
        <p:spPr>
          <a:xfrm>
            <a:off x="5015449" y="2945749"/>
            <a:ext cx="3919752" cy="30194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4300" y="6499387"/>
            <a:ext cx="17540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6"/>
              </a:rPr>
              <a:t>http://onestep.tistory.com/39</a:t>
            </a:r>
            <a:r>
              <a:rPr lang="ko-KR" alt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576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 –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추가구현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Queue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ds_making_queue.py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큐는 먼저 넣은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먼저 나오는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FIFO(First-In-First-Out)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구조로 저장하는 자료구조 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LIFO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구조인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반대되는 개념의 자료 구조이다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스택은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입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출력하는 부분이 한 부분밖에 없다고 한다면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큐는 양쪽 모두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뚤려있다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한쪽으로는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넣기만 하고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다른쪽에서는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빼내기만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넣는 연산을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데이타를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빼내는 동작을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동작이라고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33136" y="4797164"/>
            <a:ext cx="18715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Queue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구조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99387"/>
            <a:ext cx="17540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3"/>
              </a:rPr>
              <a:t>http://onestep.tistory.com/39</a:t>
            </a:r>
            <a:r>
              <a:rPr lang="ko-KR" altLang="en-US" sz="900" dirty="0"/>
              <a:t> </a:t>
            </a:r>
          </a:p>
        </p:txBody>
      </p:sp>
      <p:pic>
        <p:nvPicPr>
          <p:cNvPr id="18" name="Picture 6" descr="사용자 삽입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9" y="3751474"/>
            <a:ext cx="4152900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775" y="3305550"/>
            <a:ext cx="40576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ds_reference.py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Deep copy vs shallow copy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객체가 변수에 할당되는 것이 아니라 바인딩 되는 것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 by value vs call by reference ? Python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경우는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 by assignment!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41" y="2252966"/>
            <a:ext cx="5338698" cy="42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47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Mutable vs Immutable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String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연산을 루프에서 사용하면 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안되는가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?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3010" y="6506823"/>
            <a:ext cx="15167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hlinkClick r:id="rId3"/>
              </a:rPr>
              <a:t>http://ledgku.tistory.com/54</a:t>
            </a:r>
            <a:r>
              <a:rPr lang="ko-KR" altLang="en-US" sz="8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" y="1412739"/>
            <a:ext cx="2661024" cy="4430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279" y="1412739"/>
            <a:ext cx="2612118" cy="43082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642" y="1412739"/>
            <a:ext cx="2605537" cy="18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ds_seq.py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Indexing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Slicing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연산에서의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스텝사용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shoplist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[1:15:2],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shoplist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[15:2:-1],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textreverse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[::-1]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7" y="1934309"/>
            <a:ext cx="5025518" cy="47359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75" y="2722732"/>
            <a:ext cx="3169444" cy="8665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9641" y="66271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그림</a:t>
            </a:r>
            <a:r>
              <a:rPr lang="en-US" altLang="ko-KR" sz="900" dirty="0"/>
              <a:t>: </a:t>
            </a:r>
            <a:r>
              <a:rPr lang="en-US" altLang="ko-KR" sz="900" dirty="0" err="1"/>
              <a:t>Flowdas</a:t>
            </a:r>
            <a:r>
              <a:rPr lang="en-US" altLang="ko-KR" sz="900" dirty="0"/>
              <a:t> (2016) </a:t>
            </a:r>
            <a:r>
              <a:rPr lang="ko-KR" altLang="en-US" sz="900" dirty="0"/>
              <a:t>문자열 </a:t>
            </a:r>
            <a:r>
              <a:rPr lang="ko-KR" altLang="en-US" sz="900" dirty="0" err="1"/>
              <a:t>슬라이스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5"/>
              </a:rPr>
              <a:t>http://www.flowdas.com/thinkpython/08-strings/</a:t>
            </a:r>
            <a:r>
              <a:rPr lang="en-US" altLang="ko-KR" sz="900" dirty="0"/>
              <a:t> (Accessed Dec 09, 2013)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69108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random.py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random.random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(),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random.randrange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(1,7)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Random.shuffle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(list)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9641" y="66271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그림</a:t>
            </a:r>
            <a:r>
              <a:rPr lang="en-US" altLang="ko-KR" sz="900" dirty="0"/>
              <a:t>: </a:t>
            </a:r>
            <a:r>
              <a:rPr lang="en-US" altLang="ko-KR" sz="900" dirty="0" err="1"/>
              <a:t>Flowdas</a:t>
            </a:r>
            <a:r>
              <a:rPr lang="en-US" altLang="ko-KR" sz="900" dirty="0"/>
              <a:t> (2016) </a:t>
            </a:r>
            <a:r>
              <a:rPr lang="ko-KR" altLang="en-US" sz="900" dirty="0"/>
              <a:t>문자열 </a:t>
            </a:r>
            <a:r>
              <a:rPr lang="ko-KR" altLang="en-US" sz="900" dirty="0" err="1"/>
              <a:t>슬라이스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3"/>
              </a:rPr>
              <a:t>http://www.flowdas.com/thinkpython/08-strings/</a:t>
            </a:r>
            <a:r>
              <a:rPr lang="en-US" altLang="ko-KR" sz="900" dirty="0"/>
              <a:t> (Accessed Dec 09, 2013) </a:t>
            </a:r>
            <a:endParaRPr lang="ko-KR" altLang="en-US" sz="9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4" y="2069873"/>
            <a:ext cx="7349488" cy="42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2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ds_str_methods.py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find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Delimiter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멤버십 테스트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not in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연산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2201592"/>
            <a:ext cx="5219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5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Intro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9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List Comprehension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17213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 리스트의 모든 원소 각각에 어떤 함수를 적용한 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그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반환값을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원소로 가지는 다른 리스트를 쉽게 생성하는 문법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이런 것을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매핑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(mapping)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한다고 합니다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.) [1] 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0923" y="1664956"/>
            <a:ext cx="83894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컴프리헨션을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이용하면 리스트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컴프리헨션은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오른쪽에서 왼쪽으로 읽으면 이해하기 쉽습니다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a_list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함수가 적용될 원본 리스트입니다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해석기는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a_list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순회하면서 각 원소를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이라는 임시 변수에 한 번에 하나씩 할당합니다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할당된 각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변수를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* 2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라는 함수에 적용한 후 그 결과를 새로운 리스트에 추가합니다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컴프리헨션은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결과값으로 새로운 리스트를 반환합니다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원래 리스트는 변경하지 않습니다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결과값을 계속 사용하려면 변수에 저장해 두는 것이 좋습니다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예에서는 기존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a_list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리스트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컴프리헨션에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의해 반환된 리스트로 바뀌었습니다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89409" y="6539374"/>
            <a:ext cx="51524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3"/>
              </a:rPr>
              <a:t>https://codeonweb.com/entry/87bb8d81-aa44-441d-9d9c-868ef472d4b5</a:t>
            </a:r>
            <a:r>
              <a:rPr lang="ko-KR" altLang="en-US" sz="11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010" y="6523985"/>
            <a:ext cx="1992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[1] List Comprehension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625" y="3617627"/>
            <a:ext cx="4210050" cy="244792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21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03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Dictionary &amp; Set Comprehension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617213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Dictionary Comprehension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은 입력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Sequence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로부터 지정된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표현식에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따라 새로운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Dictionary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컬렉션을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빌드하는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것</a:t>
            </a:r>
            <a:endParaRPr lang="en-US" altLang="ko-KR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22609" y="5991444"/>
            <a:ext cx="8389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요소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Sequence [if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조건식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91518" y="6523985"/>
            <a:ext cx="51524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/>
              </a:rPr>
              <a:t>http://pythonstudy.xyz/python/article/22-Python-Comprehension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73010" y="6523985"/>
            <a:ext cx="3269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[1]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 &amp; Set Comprehension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23" y="2140299"/>
            <a:ext cx="3514515" cy="32390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277" y="2870574"/>
            <a:ext cx="3848100" cy="1905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22609" y="5601857"/>
            <a:ext cx="8406001" cy="38958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Set Comprehension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은 입력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Sequence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로부터 지정된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표현식에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따라 새로운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Set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컬렉션을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빌드하는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것</a:t>
            </a:r>
            <a:endParaRPr lang="en-US" altLang="ko-KR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1283" y="1548376"/>
            <a:ext cx="8389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출력표현식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요소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Sequence [if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조건식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51568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Coderpad.io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실제 외국계 기술 면접에서 많이 활용되는 서비스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86" y="1744949"/>
            <a:ext cx="8090807" cy="4774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https://coderpad.io/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337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직접 해보기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931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다중 정보를 지니고 있는 전화번호부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693692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‘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이름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’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key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로 가지는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dictionary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를 활용하여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개 이상의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필드값을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조회할 수 있는 전화번호부를 만드시오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전화번호부 어플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55" y="1755032"/>
            <a:ext cx="614362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854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경향성이 있는 제한된 랜덤 수치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86669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스킬 레벨이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일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파이어 볼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데미지는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30-60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사이의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랜덤값을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지니며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라이트닝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데미지는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1-99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사이의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랜덤값을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지닌다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각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스킬을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까지 올렸을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10000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회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시행시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어떤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스킬의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평균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데미지가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높은지 구하시오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 descr="디아블로2 체인 라이트닝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9" y="2387838"/>
            <a:ext cx="3690780" cy="24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디아블로2 파이어볼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853" y="2387838"/>
            <a:ext cx="3452400" cy="24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874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경향성이 있는 제한된 랜덤 수치 만들기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0" y="875704"/>
            <a:ext cx="8406001" cy="86669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모바일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게임 유저가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30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만명이고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이 중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5%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의 유저가 평균적으로 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2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만원씩 결제한다고 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결제 유저는 평균적으로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6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성 카드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개를 얻으면 결제를 중지한다고 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월 평균 신규 가입 유저는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3000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명이라고 할 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유료 게임 결제 유저의 수를 유지할 수 있는 최대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6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성 등장 확률을 구하시오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6성 데스티니 차일드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8" y="1948638"/>
            <a:ext cx="2288794" cy="406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6성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06" y="2565280"/>
            <a:ext cx="5512342" cy="310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82289" y="6118504"/>
            <a:ext cx="8406001" cy="57029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각 카드는 한 단계 낮은 카드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3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장을 합성하여 얻을 수 있다고 했을 때의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1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성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~6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성 카드의 등장 확률을 구하시오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또한 이러한 카드 뽑기 시스템을 구현하시오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.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713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File I/O &amp; Exception Handling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872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exceptions_handle.py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버그의 차이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(Bug)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버그는 간단히 말해 프로그래머에 의한 에러이다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비관리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프로그래밍하는 경우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NULL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포인터를 호출하거나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배열에서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오버플로우가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발생하거나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할당된 메모리를 지우지 않은 경우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결국 메모리 누출로 이어지는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버그에 해당된다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(error)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에러는 버그와 달리 일반적으로 응용 프로그램의 사용자에 의해서 발생한다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예를 들어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사용자가 주민등록번호를 입력하는 난에 이상한 문자열을 입력하는 경우가 있을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프로그래머가 이러한 경우를 대비해서 적절한 예외 처리를 하지 않았다면 에러가 발생한다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(exception) :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예외는 일반적으로 런타임 오류와 관련된 것으로서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예방하기가 어렵거나 불가능한 것들이다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이상 존재하지 않는 데이터베이스에 연결하려고 한다거나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손상된 파일을 열려고 하거나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오프라인 상태인 </a:t>
            </a:r>
            <a:r>
              <a:rPr lang="ko-KR" altLang="en-US" sz="14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머신에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접속하려고 하는 경우 예외가 발생할 수 있다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프로그래머나 사용자는 이러한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예외적인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경우에 대처하기가 어렵다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62" y="4338090"/>
            <a:ext cx="6467475" cy="19907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Andrew </a:t>
            </a:r>
            <a:r>
              <a:rPr lang="en-US" altLang="ko-KR" sz="900" dirty="0" err="1">
                <a:solidFill>
                  <a:srgbClr val="444444"/>
                </a:solidFill>
                <a:ea typeface="gulim" panose="020B0600000101010101" pitchFamily="50" charset="-127"/>
              </a:rPr>
              <a:t>Troelsen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,</a:t>
            </a:r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 C# and the .NET Platform </a:t>
            </a:r>
            <a:endParaRPr lang="ko-KR" alt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441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exceptions_handle.py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구조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https://wikidocs.net/30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40" y="1949761"/>
            <a:ext cx="3942858" cy="177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30" y="3726940"/>
            <a:ext cx="3133725" cy="1552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484" y="2167028"/>
            <a:ext cx="3573284" cy="29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6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Ability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Capability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그리고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Grit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F0A9EE-9573-0041-BFDD-2EEA4AE4498B}"/>
              </a:ext>
            </a:extLst>
          </p:cNvPr>
          <p:cNvSpPr/>
          <p:nvPr/>
        </p:nvSpPr>
        <p:spPr>
          <a:xfrm>
            <a:off x="1884066" y="6479769"/>
            <a:ext cx="6214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https://www.youtube.com/watch?v=H14bBuluwB8</a:t>
            </a:r>
            <a:r>
              <a:rPr lang="en-US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B93B6-2409-0749-98CF-4B647982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31" y="1949405"/>
            <a:ext cx="8001140" cy="4530364"/>
          </a:xfrm>
          <a:prstGeom prst="rect">
            <a:avLst/>
          </a:prstGeom>
        </p:spPr>
      </p:pic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시험은 물론 평가에 산정되나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기본적으로 프로젝트 팀 편성을 공평하게 하기 위함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 가지고 있는 능력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Ability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능력을 최대한 활용할 수 있는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Capability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그리고 이를 끝까지 밀고 갈 수 있는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Grit.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최대한 하고자 하는 의지만 있다면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이룰 수 있도록 돕고 싶은 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7672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io_multi_exceptions.py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 구조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https://wikidocs.net/30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1657310"/>
            <a:ext cx="3785087" cy="2574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50" y="1601314"/>
            <a:ext cx="3866377" cy="4658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84" y="4289020"/>
            <a:ext cx="3707203" cy="18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35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io_multi_exceptions.py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에는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throw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없다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단지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 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 뿐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https://wikidocs.net/30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1" y="1777388"/>
            <a:ext cx="3918081" cy="266848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03273" y="1307174"/>
            <a:ext cx="2279425" cy="3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일부러 발생시키기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61" y="2140081"/>
            <a:ext cx="4183695" cy="17382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821" y="3929864"/>
            <a:ext cx="4163735" cy="20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89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exception_NotAllowedUserName.py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300" y="647543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444444"/>
                </a:solidFill>
                <a:latin typeface="+mj-lt"/>
                <a:ea typeface="gulim" panose="020B0600000101010101" pitchFamily="50" charset="-127"/>
              </a:rPr>
              <a:t>[1] 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  <a:hlinkClick r:id="rId3"/>
              </a:rPr>
              <a:t>https://wikidocs.net/30</a:t>
            </a:r>
            <a:r>
              <a:rPr lang="en-US" altLang="ko-KR" sz="900" dirty="0">
                <a:solidFill>
                  <a:srgbClr val="444444"/>
                </a:solidFill>
                <a:ea typeface="gulim" panose="020B0600000101010101" pitchFamily="50" charset="-127"/>
              </a:rPr>
              <a:t> </a:t>
            </a:r>
            <a:endParaRPr lang="ko-KR" altLang="en-US" sz="900" dirty="0"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4300" y="1333261"/>
            <a:ext cx="2279425" cy="3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오류 일부러 발생시키기</a:t>
            </a:r>
            <a:endParaRPr lang="en-US" altLang="ko-KR" sz="14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62" y="1657309"/>
            <a:ext cx="65817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11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exceptions_raise.py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 Exception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작성하기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raise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통한 예외 직접 발생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예외 처리시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throw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없음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Pass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있을뿐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2413306"/>
            <a:ext cx="6488306" cy="40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9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exceptions_finally.py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Try… Finally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Finally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와는 달리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블록에서 예외의 발생 여부와 상관없이 항상 실행되는 부분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파일이나 소켓을 닫을 때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8" y="1724801"/>
            <a:ext cx="5231306" cy="47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3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Ch05. Function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3010" y="1612637"/>
            <a:ext cx="460276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Exception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허용되지만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주의깊게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쓸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raise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MyException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('Error message')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do not use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raise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MyException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'Error message'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잡지마라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파이썬은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관대하기 때문에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잡아선 안될 예외도 잡힐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domain specific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클래스를 만들어야 하고 이는 내부의 예외 클래스를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상속해야함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try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코드블록 크기를 줄여라 진짜 에러를 숨길 수도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finally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써라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열고 닫을 때 처럼</a:t>
            </a:r>
          </a:p>
          <a:p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72" y="4344616"/>
            <a:ext cx="2638425" cy="723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333" y="2061250"/>
            <a:ext cx="2544391" cy="117196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2290" y="660871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Google Python </a:t>
            </a:r>
            <a:r>
              <a:rPr lang="en-US" altLang="ko-KR" sz="950" dirty="0" err="1"/>
              <a:t>Syle</a:t>
            </a:r>
            <a:r>
              <a:rPr lang="en-US" altLang="ko-KR" sz="950" dirty="0"/>
              <a:t> Guideline (Revision 2.59)</a:t>
            </a:r>
            <a:r>
              <a:rPr lang="ko-KR" altLang="en-US" sz="950" dirty="0"/>
              <a:t> </a:t>
            </a:r>
            <a:r>
              <a:rPr lang="ko-KR" altLang="en-US" sz="950" dirty="0">
                <a:hlinkClick r:id="rId6"/>
              </a:rPr>
              <a:t>http://google.github.io/styleguide/pyguide.html</a:t>
            </a:r>
            <a:r>
              <a:rPr lang="ko-KR" altLang="en-US" sz="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305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Python Style Guidelines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LR: Language Rule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문법적인 사항으로 필수적으로 지켜야 할 부분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SR: Style Rule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컨벤션에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가까움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1" y="-15955"/>
            <a:ext cx="237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Ch05. Function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3010" y="1612637"/>
            <a:ext cx="46027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packages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모듈과 패키지를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pathname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사용할 것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from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import echo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c.e.g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import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sound.effects.echo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Files and Sockets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파일과 소켓을 사용할 경우 반드시 닫아준다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관리하는 선호되는 방법으로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"with" Statement</a:t>
            </a:r>
          </a:p>
          <a:p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반드시 닫아주기 때문</a:t>
            </a:r>
          </a:p>
          <a:p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비슷한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경우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지원되지 않기 때문에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Contextlib.closing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함수를 사용한다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10907" y="328063"/>
            <a:ext cx="2082824" cy="523220"/>
            <a:chOff x="7310907" y="328063"/>
            <a:chExt cx="2082824" cy="523220"/>
          </a:xfrm>
        </p:grpSpPr>
        <p:pic>
          <p:nvPicPr>
            <p:cNvPr id="1026" name="Picture 2" descr="Google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907" y="398325"/>
              <a:ext cx="347126" cy="35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649537" y="328063"/>
              <a:ext cx="17441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Google Style </a:t>
              </a:r>
            </a:p>
            <a:p>
              <a:r>
                <a:rPr lang="en-US" altLang="ko-KR" sz="1400" b="1" spc="-15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Guide Line</a:t>
              </a:r>
              <a:endParaRPr lang="ko-KR" altLang="en-US" sz="1400" b="1" spc="-150" dirty="0">
                <a:ln w="0"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591" y="1865454"/>
            <a:ext cx="4202194" cy="11436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774" y="3261906"/>
            <a:ext cx="3433827" cy="7780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87" y="5003189"/>
            <a:ext cx="5394724" cy="13105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82290" y="6608717"/>
            <a:ext cx="7087585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50" dirty="0"/>
              <a:t>Google Python </a:t>
            </a:r>
            <a:r>
              <a:rPr lang="en-US" altLang="ko-KR" sz="950" dirty="0" err="1"/>
              <a:t>Syle</a:t>
            </a:r>
            <a:r>
              <a:rPr lang="en-US" altLang="ko-KR" sz="950" dirty="0"/>
              <a:t> Guideline (Revision 2.59)</a:t>
            </a:r>
            <a:r>
              <a:rPr lang="ko-KR" altLang="en-US" sz="950" dirty="0"/>
              <a:t> </a:t>
            </a:r>
            <a:r>
              <a:rPr lang="ko-KR" altLang="en-US" sz="950" dirty="0">
                <a:hlinkClick r:id="rId7"/>
              </a:rPr>
              <a:t>http://google.github.io/styleguide/pyguide.html</a:t>
            </a:r>
            <a:r>
              <a:rPr lang="ko-KR" altLang="en-US" sz="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2861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696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io_input.py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Raw_input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6" y="1949761"/>
            <a:ext cx="42576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0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io_pickle.py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pickle, dump, load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많은 작업을 한꺼번에 진행하거나 중간에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HW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에러 등으로 작업 내용을 주기적으로 저장해야 할 때 사용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1" y="2180530"/>
            <a:ext cx="5543550" cy="4362450"/>
          </a:xfrm>
          <a:prstGeom prst="rect">
            <a:avLst/>
          </a:prstGeom>
        </p:spPr>
      </p:pic>
      <p:pic>
        <p:nvPicPr>
          <p:cNvPr id="5122" name="Picture 2" descr="pickling pyth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45" y="4358004"/>
            <a:ext cx="5171846" cy="2184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4300" y="6583210"/>
            <a:ext cx="85615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5"/>
              </a:rPr>
              <a:t>https://www.safaribooksonline.com/library/view/head-first-python/9781449397524/ch04.html</a:t>
            </a:r>
            <a:r>
              <a:rPr lang="ko-KR" alt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84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33F0B7-AD2F-4141-994E-587FAFFC9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9" y="1333261"/>
            <a:ext cx="6260063" cy="4163187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8610385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Ability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와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Capability 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그리고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Grit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4176BAE-526C-3A4D-824D-42A0993139B2}"/>
              </a:ext>
            </a:extLst>
          </p:cNvPr>
          <p:cNvSpPr/>
          <p:nvPr/>
        </p:nvSpPr>
        <p:spPr>
          <a:xfrm>
            <a:off x="282290" y="877370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WorldBank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면접과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Visa Process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2">
            <a:extLst>
              <a:ext uri="{FF2B5EF4-FFF2-40B4-BE49-F238E27FC236}">
                <a16:creationId xmlns:a16="http://schemas.microsoft.com/office/drawing/2014/main" id="{58B7D52D-4EF7-E343-8A71-FD5D5DA13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798" y="2723418"/>
            <a:ext cx="2231763" cy="369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01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io_using_file.py, io_readlines.py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file, read(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텍스트전체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 줄만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readlines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한줄씩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읽어서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리스트로반환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write, close, open, 'r', 'w', 't', 'a', 'b'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868"/>
          <a:stretch/>
        </p:blipFill>
        <p:spPr>
          <a:xfrm>
            <a:off x="4325414" y="1796464"/>
            <a:ext cx="4019354" cy="47922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2025280"/>
            <a:ext cx="2343150" cy="82867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74300" y="3002562"/>
          <a:ext cx="3328988" cy="1767840"/>
        </p:xfrm>
        <a:graphic>
          <a:graphicData uri="http://schemas.openxmlformats.org/drawingml/2006/table">
            <a:tbl>
              <a:tblPr/>
              <a:tblGrid>
                <a:gridCol w="72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파일열기모드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r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읽기모드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파일을 읽기만 할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w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쓰기모드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파일에 내용을 쓸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추가모드 </a:t>
                      </a: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파일의 마지막에 새로운 내용을 추가 시킬 때 사용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일반적인 텍스트 모드 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바이너리 모드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377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io_unicode.py, io_csv.py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값에 앞에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붙여서 해당 문자열이 유니코드임을 밝히기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3" y="1647857"/>
            <a:ext cx="4453148" cy="18970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83" y="3544866"/>
            <a:ext cx="4324998" cy="3176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645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exceptions_using_with.py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statement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파일을 열었을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닫지 않아도 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자동으로 닫아준다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171"/>
          <a:stretch/>
        </p:blipFill>
        <p:spPr>
          <a:xfrm>
            <a:off x="374300" y="1949761"/>
            <a:ext cx="4514850" cy="13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3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직접 해보기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90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Exception Handling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Ch08&gt;code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vending_machine_solution.py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88" y="2219907"/>
            <a:ext cx="7500723" cy="432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아래는 자동판매기를 프로그래밍한 코드이다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입력 부분에서 고양이가 키보드 위를 지나가더라도 정상적으로 작동하도록 예외처리를 활용하여 프로그래밍 하라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63651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File I/O &amp; Regular Expression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010" y="910954"/>
            <a:ext cx="8406001" cy="4223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사용자 </a:t>
            </a:r>
            <a:r>
              <a:rPr lang="ko-KR" altLang="en-US" sz="1600" b="1" spc="-150" dirty="0" err="1">
                <a:solidFill>
                  <a:srgbClr val="000000"/>
                </a:solidFill>
                <a:latin typeface="맑은 고딕" pitchFamily="50" charset="-127"/>
              </a:rPr>
              <a:t>계정명에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따른 예외 발생시키기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4300" y="1309303"/>
            <a:ext cx="83139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상속 받아서 사용자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계정명에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따라 예외를 발생시키는 </a:t>
            </a:r>
            <a:r>
              <a:rPr lang="en-US" altLang="ko-KR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NotAllowedUserName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예외를 작성하시오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작성된 예외는 다음 중 하나 이상의 규칙을 적용시킬 것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규칙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이름이 다른 사용자들에게 불쾌감을 줄 수 있는 비속어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음란 단어를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필터링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규칙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이름이 운영진을 사칭할 수 없도록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계정명에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운영자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 , ‘GM’, ‘admin’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등의 단어를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필터링한다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2050" name="Picture 2" descr="사칭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800" y="3277312"/>
            <a:ext cx="3750501" cy="23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file.thisisgame.com/upload/tboard/user/2012/03/30/20120330121325_84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00" y="3325815"/>
            <a:ext cx="4398848" cy="22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98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Notice for Assignment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2E46A27-033D-124E-BC3C-CF1F64EA8F3E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기술블로그 만들기 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~11/6</a:t>
            </a:r>
          </a:p>
        </p:txBody>
      </p:sp>
    </p:spTree>
    <p:extLst>
      <p:ext uri="{BB962C8B-B14F-4D97-AF65-F5344CB8AC3E}">
        <p14:creationId xmlns:p14="http://schemas.microsoft.com/office/powerpoint/2010/main" val="252106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Review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55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K-Fold Test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에 대한 이해하기 쉬운 설명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김태영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2017) 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AE8F8-3376-0F4B-AB25-46D3DA7A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1" y="1110134"/>
            <a:ext cx="5068830" cy="494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E62E4-03C5-144A-9F8A-FB1FCFFBF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82" y="2826610"/>
            <a:ext cx="5317223" cy="31246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04BA7D-1FE1-6643-AC95-AF254DBF56A9}"/>
              </a:ext>
            </a:extLst>
          </p:cNvPr>
          <p:cNvSpPr/>
          <p:nvPr/>
        </p:nvSpPr>
        <p:spPr>
          <a:xfrm>
            <a:off x="1159669" y="6395423"/>
            <a:ext cx="639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김태영</a:t>
            </a:r>
            <a:r>
              <a:rPr lang="en-US" altLang="ko-KR" sz="1000"/>
              <a:t>(2017)</a:t>
            </a:r>
            <a:r>
              <a:rPr lang="ko-KR" altLang="en-US" sz="1000"/>
              <a:t> 데이터셋 이야기</a:t>
            </a:r>
            <a:r>
              <a:rPr lang="en-US" altLang="ko-KR" sz="1000"/>
              <a:t>,</a:t>
            </a:r>
            <a:r>
              <a:rPr lang="ko-KR" altLang="en-US" sz="1000"/>
              <a:t> </a:t>
            </a:r>
            <a:r>
              <a:rPr lang="en-US" sz="1000">
                <a:hlinkClick r:id="rId5"/>
              </a:rPr>
              <a:t>https://tykimos.github.io/2017/03/25/Dataset_and_Fit_Talk/?fbclid=IwAR0ROeKHTId1kJl6jZoj-9wvVtqqqGv2X7-w2kdYdQQgz8-pNtERToVb7io</a:t>
            </a:r>
            <a:r>
              <a:rPr lang="ko-KR" altLang="en-US" sz="1000"/>
              <a:t> 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9637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재귀함수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2291" y="875704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Ch05&gt;code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recursion_factorial.py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4300" y="6376831"/>
            <a:ext cx="4657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재귀함수 </a:t>
            </a:r>
            <a:r>
              <a:rPr lang="ko-KR" altLang="en-US" sz="1000" dirty="0">
                <a:hlinkClick r:id="rId3"/>
              </a:rPr>
              <a:t>https://wikidocs.net/66</a:t>
            </a:r>
            <a:r>
              <a:rPr lang="ko-KR" altLang="en-US" sz="1000" dirty="0"/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0" y="2459069"/>
            <a:ext cx="4169700" cy="30677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함수를 짜는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테크닉중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하나로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함수가 자기 자신을 호출하는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적인 용법을 사용해봅시다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9218" name="Picture 2" descr="팩토리얼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92" y="2236314"/>
            <a:ext cx="3894799" cy="177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팩토리얼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92" y="4209422"/>
            <a:ext cx="3902619" cy="162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711099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22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Data Structure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–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List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010" y="910954"/>
            <a:ext cx="8406001" cy="3581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Ch06&gt;code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&gt; ds_using_list.py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순서대로 정리된 비정적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mutable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자료구조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List </a:t>
            </a:r>
            <a:r>
              <a:rPr lang="ko-KR" altLang="en-US" sz="16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초기화시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[ ]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append()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sort()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del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511" y="2190953"/>
            <a:ext cx="51435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81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8338</TotalTime>
  <Words>2209</Words>
  <Application>Microsoft Macintosh PowerPoint</Application>
  <PresentationFormat>On-screen Show (4:3)</PresentationFormat>
  <Paragraphs>304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Wingdings</vt:lpstr>
      <vt:lpstr>Arial</vt:lpstr>
      <vt:lpstr>맑은 고딕</vt:lpstr>
      <vt:lpstr>gulim</vt:lpstr>
      <vt:lpstr>Office 테마</vt:lpstr>
      <vt:lpstr>Bigdata Analysis for Management Ch07 Data Structure &amp; File IO &amp; Excpetion</vt:lpstr>
      <vt:lpstr>Intro</vt:lpstr>
      <vt:lpstr>Ability와 Capability 그리고 Grit</vt:lpstr>
      <vt:lpstr>Ability와 Capability 그리고 Grit</vt:lpstr>
      <vt:lpstr>Review</vt:lpstr>
      <vt:lpstr>K-Fold Test에 대한 이해하기 쉬운 설명(김태영, 2017) </vt:lpstr>
      <vt:lpstr>재귀함수</vt:lpstr>
      <vt:lpstr>Data Structure</vt:lpstr>
      <vt:lpstr>Data Structure – List</vt:lpstr>
      <vt:lpstr>Data Structure – Tuple</vt:lpstr>
      <vt:lpstr>Data Structure - Dict</vt:lpstr>
      <vt:lpstr>Data Structure - Set</vt:lpstr>
      <vt:lpstr>Data Structure – 추가구현 Stack</vt:lpstr>
      <vt:lpstr>Data Structure – 추가구현 Queue</vt:lpstr>
      <vt:lpstr>Data Structure</vt:lpstr>
      <vt:lpstr>Mutable vs Immutable</vt:lpstr>
      <vt:lpstr>Data Structure</vt:lpstr>
      <vt:lpstr>Data Structure</vt:lpstr>
      <vt:lpstr>Data Structure</vt:lpstr>
      <vt:lpstr>List Comprehension</vt:lpstr>
      <vt:lpstr>Dictionary &amp; Set Comprehension</vt:lpstr>
      <vt:lpstr>Coderpad.io</vt:lpstr>
      <vt:lpstr>직접 해보기</vt:lpstr>
      <vt:lpstr>다중 정보를 지니고 있는 전화번호부 만들기</vt:lpstr>
      <vt:lpstr>경향성이 있는 제한된 랜덤 수치 만들기</vt:lpstr>
      <vt:lpstr>경향성이 있는 제한된 랜덤 수치 만들기</vt:lpstr>
      <vt:lpstr>File I/O &amp; Exception Handling</vt:lpstr>
      <vt:lpstr>Exception Handling</vt:lpstr>
      <vt:lpstr>Exception Handling</vt:lpstr>
      <vt:lpstr>Exception Handling</vt:lpstr>
      <vt:lpstr>Exception Handling</vt:lpstr>
      <vt:lpstr>Exception Handling</vt:lpstr>
      <vt:lpstr>Exception Handling</vt:lpstr>
      <vt:lpstr>Exception Handling</vt:lpstr>
      <vt:lpstr>Python Style Guidelines</vt:lpstr>
      <vt:lpstr>Python Style Guidelines</vt:lpstr>
      <vt:lpstr>File I/O</vt:lpstr>
      <vt:lpstr>File I/O</vt:lpstr>
      <vt:lpstr>File I/O</vt:lpstr>
      <vt:lpstr>File I/O</vt:lpstr>
      <vt:lpstr>File I/O</vt:lpstr>
      <vt:lpstr>Exception Handling</vt:lpstr>
      <vt:lpstr>직접 해보기</vt:lpstr>
      <vt:lpstr>Exception Handling</vt:lpstr>
      <vt:lpstr>File I/O &amp; Regular Expression</vt:lpstr>
      <vt:lpstr>Notice for Assignment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221</cp:revision>
  <cp:lastPrinted>2011-08-28T13:13:29Z</cp:lastPrinted>
  <dcterms:created xsi:type="dcterms:W3CDTF">2011-08-24T01:05:33Z</dcterms:created>
  <dcterms:modified xsi:type="dcterms:W3CDTF">2018-10-27T19:51:05Z</dcterms:modified>
</cp:coreProperties>
</file>